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Open Sans Extra Bold" charset="1" panose="020B0906030804020204"/>
      <p:regular r:id="rId26"/>
    </p:embeddedFont>
    <p:embeddedFont>
      <p:font typeface="Poppins" charset="1" panose="00000500000000000000"/>
      <p:regular r:id="rId27"/>
    </p:embeddedFont>
    <p:embeddedFont>
      <p:font typeface="Poppins Bold" charset="1" panose="00000800000000000000"/>
      <p:regular r:id="rId28"/>
    </p:embeddedFont>
    <p:embeddedFont>
      <p:font typeface="IBM Plex Sans Condensed Bold" charset="1" panose="020B0806050203000203"/>
      <p:regular r:id="rId29"/>
    </p:embeddedFont>
    <p:embeddedFont>
      <p:font typeface="IBM Plex Sans" charset="1" panose="020B0503050203000203"/>
      <p:regular r:id="rId30"/>
    </p:embeddedFont>
    <p:embeddedFont>
      <p:font typeface="IBM Plex Sans Bold" charset="1" panose="020B0803050203000203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0.jpeg" Type="http://schemas.openxmlformats.org/officeDocument/2006/relationships/image"/><Relationship Id="rId3" Target="../media/VAGU_Hi6V8k.mp4" Type="http://schemas.openxmlformats.org/officeDocument/2006/relationships/video"/><Relationship Id="rId4" Target="../media/VAGU_Hi6V8k.mp4" Type="http://schemas.microsoft.com/office/2007/relationships/media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9.png" Type="http://schemas.openxmlformats.org/officeDocument/2006/relationships/image"/><Relationship Id="rId13" Target="../media/image27.png" Type="http://schemas.openxmlformats.org/officeDocument/2006/relationships/image"/><Relationship Id="rId14" Target="../media/image2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29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3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41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9994" y="1611983"/>
            <a:ext cx="6685978" cy="6360036"/>
          </a:xfrm>
          <a:custGeom>
            <a:avLst/>
            <a:gdLst/>
            <a:ahLst/>
            <a:cxnLst/>
            <a:rect r="r" b="b" t="t" l="l"/>
            <a:pathLst>
              <a:path h="6360036" w="6685978">
                <a:moveTo>
                  <a:pt x="0" y="0"/>
                </a:moveTo>
                <a:lnTo>
                  <a:pt x="6685978" y="0"/>
                </a:lnTo>
                <a:lnTo>
                  <a:pt x="6685978" y="6360037"/>
                </a:lnTo>
                <a:lnTo>
                  <a:pt x="0" y="6360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99380" y="1981461"/>
            <a:ext cx="12349658" cy="3162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601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Exploring a Feasible Platform for Project Management</a:t>
            </a:r>
          </a:p>
          <a:p>
            <a:pPr algn="ctr">
              <a:lnSpc>
                <a:spcPts val="8414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52513" y="7609641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85972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782807">
            <a:off x="5854032" y="4919928"/>
            <a:ext cx="1241331" cy="944235"/>
          </a:xfrm>
          <a:custGeom>
            <a:avLst/>
            <a:gdLst/>
            <a:ahLst/>
            <a:cxnLst/>
            <a:rect r="r" b="b" t="t" l="l"/>
            <a:pathLst>
              <a:path h="944235" w="1241331">
                <a:moveTo>
                  <a:pt x="0" y="0"/>
                </a:moveTo>
                <a:lnTo>
                  <a:pt x="1241331" y="0"/>
                </a:lnTo>
                <a:lnTo>
                  <a:pt x="1241331" y="944235"/>
                </a:lnTo>
                <a:lnTo>
                  <a:pt x="0" y="9442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true" flipV="true" rot="0">
            <a:off x="0" y="8361452"/>
            <a:ext cx="3655309" cy="2439088"/>
          </a:xfrm>
          <a:custGeom>
            <a:avLst/>
            <a:gdLst/>
            <a:ahLst/>
            <a:cxnLst/>
            <a:rect r="r" b="b" t="t" l="l"/>
            <a:pathLst>
              <a:path h="2439088" w="3655309">
                <a:moveTo>
                  <a:pt x="3655309" y="2439087"/>
                </a:moveTo>
                <a:lnTo>
                  <a:pt x="0" y="2439087"/>
                </a:lnTo>
                <a:lnTo>
                  <a:pt x="0" y="0"/>
                </a:lnTo>
                <a:lnTo>
                  <a:pt x="3655309" y="0"/>
                </a:lnTo>
                <a:lnTo>
                  <a:pt x="3655309" y="243908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094540" cy="1709906"/>
          </a:xfrm>
          <a:custGeom>
            <a:avLst/>
            <a:gdLst/>
            <a:ahLst/>
            <a:cxnLst/>
            <a:rect r="r" b="b" t="t" l="l"/>
            <a:pathLst>
              <a:path h="1709906" w="2094540">
                <a:moveTo>
                  <a:pt x="2094540" y="0"/>
                </a:moveTo>
                <a:lnTo>
                  <a:pt x="0" y="0"/>
                </a:lnTo>
                <a:lnTo>
                  <a:pt x="0" y="1709906"/>
                </a:lnTo>
                <a:lnTo>
                  <a:pt x="2094540" y="1709906"/>
                </a:lnTo>
                <a:lnTo>
                  <a:pt x="209454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9050" y="0"/>
            <a:ext cx="1715293" cy="1400303"/>
          </a:xfrm>
          <a:custGeom>
            <a:avLst/>
            <a:gdLst/>
            <a:ahLst/>
            <a:cxnLst/>
            <a:rect r="r" b="b" t="t" l="l"/>
            <a:pathLst>
              <a:path h="1400303" w="1715293">
                <a:moveTo>
                  <a:pt x="1715293" y="0"/>
                </a:moveTo>
                <a:lnTo>
                  <a:pt x="0" y="0"/>
                </a:lnTo>
                <a:lnTo>
                  <a:pt x="0" y="1400303"/>
                </a:lnTo>
                <a:lnTo>
                  <a:pt x="1715293" y="1400303"/>
                </a:lnTo>
                <a:lnTo>
                  <a:pt x="171529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407866" y="8361452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85972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9810148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0" y="5657039"/>
                </a:moveTo>
                <a:lnTo>
                  <a:pt x="8477852" y="5657039"/>
                </a:lnTo>
                <a:lnTo>
                  <a:pt x="8477852" y="0"/>
                </a:lnTo>
                <a:lnTo>
                  <a:pt x="0" y="0"/>
                </a:lnTo>
                <a:lnTo>
                  <a:pt x="0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0148" y="1028700"/>
            <a:ext cx="7667086" cy="6191172"/>
          </a:xfrm>
          <a:custGeom>
            <a:avLst/>
            <a:gdLst/>
            <a:ahLst/>
            <a:cxnLst/>
            <a:rect r="r" b="b" t="t" l="l"/>
            <a:pathLst>
              <a:path h="6191172" w="7667086">
                <a:moveTo>
                  <a:pt x="0" y="0"/>
                </a:moveTo>
                <a:lnTo>
                  <a:pt x="7667086" y="0"/>
                </a:lnTo>
                <a:lnTo>
                  <a:pt x="7667086" y="6191172"/>
                </a:lnTo>
                <a:lnTo>
                  <a:pt x="0" y="619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true" flipV="true" rot="0">
            <a:off x="-19050" y="6432206"/>
            <a:ext cx="4721909" cy="3854794"/>
          </a:xfrm>
          <a:custGeom>
            <a:avLst/>
            <a:gdLst/>
            <a:ahLst/>
            <a:cxnLst/>
            <a:rect r="r" b="b" t="t" l="l"/>
            <a:pathLst>
              <a:path h="3854794" w="4721909">
                <a:moveTo>
                  <a:pt x="4721909" y="3854794"/>
                </a:moveTo>
                <a:lnTo>
                  <a:pt x="0" y="3854794"/>
                </a:lnTo>
                <a:lnTo>
                  <a:pt x="0" y="0"/>
                </a:lnTo>
                <a:lnTo>
                  <a:pt x="4721909" y="0"/>
                </a:lnTo>
                <a:lnTo>
                  <a:pt x="4721909" y="385479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19050" y="6660305"/>
            <a:ext cx="4442499" cy="3626695"/>
          </a:xfrm>
          <a:custGeom>
            <a:avLst/>
            <a:gdLst/>
            <a:ahLst/>
            <a:cxnLst/>
            <a:rect r="r" b="b" t="t" l="l"/>
            <a:pathLst>
              <a:path h="3626695" w="4442499">
                <a:moveTo>
                  <a:pt x="4442499" y="3626695"/>
                </a:moveTo>
                <a:lnTo>
                  <a:pt x="0" y="3626695"/>
                </a:lnTo>
                <a:lnTo>
                  <a:pt x="0" y="0"/>
                </a:lnTo>
                <a:lnTo>
                  <a:pt x="4442499" y="0"/>
                </a:lnTo>
                <a:lnTo>
                  <a:pt x="4442499" y="3626695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50142" y="8359603"/>
            <a:ext cx="2829805" cy="2152529"/>
          </a:xfrm>
          <a:custGeom>
            <a:avLst/>
            <a:gdLst/>
            <a:ahLst/>
            <a:cxnLst/>
            <a:rect r="r" b="b" t="t" l="l"/>
            <a:pathLst>
              <a:path h="2152529" w="2829805">
                <a:moveTo>
                  <a:pt x="0" y="0"/>
                </a:moveTo>
                <a:lnTo>
                  <a:pt x="2829804" y="0"/>
                </a:lnTo>
                <a:lnTo>
                  <a:pt x="2829804" y="2152529"/>
                </a:lnTo>
                <a:lnTo>
                  <a:pt x="0" y="21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2148527" y="3196422"/>
            <a:ext cx="456887" cy="405383"/>
          </a:xfrm>
          <a:custGeom>
            <a:avLst/>
            <a:gdLst/>
            <a:ahLst/>
            <a:cxnLst/>
            <a:rect r="r" b="b" t="t" l="l"/>
            <a:pathLst>
              <a:path h="405383" w="456887">
                <a:moveTo>
                  <a:pt x="0" y="0"/>
                </a:moveTo>
                <a:lnTo>
                  <a:pt x="456887" y="0"/>
                </a:lnTo>
                <a:lnTo>
                  <a:pt x="456887" y="405383"/>
                </a:lnTo>
                <a:lnTo>
                  <a:pt x="0" y="405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69277" y="3084945"/>
            <a:ext cx="2832217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Pabasara J.D</a:t>
            </a:r>
          </a:p>
          <a:p>
            <a:pPr algn="l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969277" y="3773764"/>
            <a:ext cx="4562367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De Silva D.S.P.K.D</a:t>
            </a:r>
          </a:p>
          <a:p>
            <a:pPr algn="l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6621115" y="3773764"/>
            <a:ext cx="3173958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IT21034954</a:t>
            </a:r>
          </a:p>
          <a:p>
            <a:pPr algn="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969277" y="4462286"/>
            <a:ext cx="5123436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Sandeepani J.W.H</a:t>
            </a:r>
          </a:p>
          <a:p>
            <a:pPr algn="l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6646540" y="4465652"/>
            <a:ext cx="3163608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 spc="-55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IT21049040</a:t>
            </a:r>
          </a:p>
          <a:p>
            <a:pPr algn="r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969277" y="5107830"/>
            <a:ext cx="4842902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Fernando R.D.S.A</a:t>
            </a:r>
          </a:p>
          <a:p>
            <a:pPr algn="l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439905" y="5107830"/>
            <a:ext cx="2218101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IT21011948</a:t>
            </a:r>
          </a:p>
          <a:p>
            <a:pPr algn="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200342" y="3052159"/>
            <a:ext cx="2457665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 spc="-56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IT21073014</a:t>
            </a:r>
          </a:p>
          <a:p>
            <a:pPr algn="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2174279" y="1444555"/>
            <a:ext cx="7923824" cy="1244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8"/>
              </a:lnSpc>
              <a:spcBef>
                <a:spcPct val="0"/>
              </a:spcBef>
            </a:pPr>
            <a:r>
              <a:rPr lang="en-US" sz="73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TEAM MEMBERS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351780" y="97222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24604" y="97222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5400000">
            <a:off x="2148527" y="3894618"/>
            <a:ext cx="456887" cy="405383"/>
          </a:xfrm>
          <a:custGeom>
            <a:avLst/>
            <a:gdLst/>
            <a:ahLst/>
            <a:cxnLst/>
            <a:rect r="r" b="b" t="t" l="l"/>
            <a:pathLst>
              <a:path h="405383" w="456887">
                <a:moveTo>
                  <a:pt x="0" y="0"/>
                </a:moveTo>
                <a:lnTo>
                  <a:pt x="456887" y="0"/>
                </a:lnTo>
                <a:lnTo>
                  <a:pt x="456887" y="405383"/>
                </a:lnTo>
                <a:lnTo>
                  <a:pt x="0" y="405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5400000">
            <a:off x="2148527" y="4573763"/>
            <a:ext cx="456887" cy="405383"/>
          </a:xfrm>
          <a:custGeom>
            <a:avLst/>
            <a:gdLst/>
            <a:ahLst/>
            <a:cxnLst/>
            <a:rect r="r" b="b" t="t" l="l"/>
            <a:pathLst>
              <a:path h="405383" w="456887">
                <a:moveTo>
                  <a:pt x="0" y="0"/>
                </a:moveTo>
                <a:lnTo>
                  <a:pt x="456887" y="0"/>
                </a:lnTo>
                <a:lnTo>
                  <a:pt x="456887" y="405383"/>
                </a:lnTo>
                <a:lnTo>
                  <a:pt x="0" y="405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5400000">
            <a:off x="2148527" y="5219306"/>
            <a:ext cx="456887" cy="405383"/>
          </a:xfrm>
          <a:custGeom>
            <a:avLst/>
            <a:gdLst/>
            <a:ahLst/>
            <a:cxnLst/>
            <a:rect r="r" b="b" t="t" l="l"/>
            <a:pathLst>
              <a:path h="405383" w="456887">
                <a:moveTo>
                  <a:pt x="0" y="0"/>
                </a:moveTo>
                <a:lnTo>
                  <a:pt x="456887" y="0"/>
                </a:lnTo>
                <a:lnTo>
                  <a:pt x="456887" y="405383"/>
                </a:lnTo>
                <a:lnTo>
                  <a:pt x="0" y="405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0769313" y="5934567"/>
            <a:ext cx="7821392" cy="5219002"/>
          </a:xfrm>
          <a:custGeom>
            <a:avLst/>
            <a:gdLst/>
            <a:ahLst/>
            <a:cxnLst/>
            <a:rect r="r" b="b" t="t" l="l"/>
            <a:pathLst>
              <a:path h="5219002" w="7821392">
                <a:moveTo>
                  <a:pt x="0" y="5219001"/>
                </a:moveTo>
                <a:lnTo>
                  <a:pt x="7821393" y="5219001"/>
                </a:lnTo>
                <a:lnTo>
                  <a:pt x="7821393" y="0"/>
                </a:lnTo>
                <a:lnTo>
                  <a:pt x="0" y="0"/>
                </a:lnTo>
                <a:lnTo>
                  <a:pt x="0" y="52190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9050" y="7844602"/>
            <a:ext cx="2991802" cy="2442398"/>
          </a:xfrm>
          <a:custGeom>
            <a:avLst/>
            <a:gdLst/>
            <a:ahLst/>
            <a:cxnLst/>
            <a:rect r="r" b="b" t="t" l="l"/>
            <a:pathLst>
              <a:path h="2442398" w="2991802">
                <a:moveTo>
                  <a:pt x="2991802" y="2442398"/>
                </a:moveTo>
                <a:lnTo>
                  <a:pt x="0" y="2442398"/>
                </a:lnTo>
                <a:lnTo>
                  <a:pt x="0" y="0"/>
                </a:lnTo>
                <a:lnTo>
                  <a:pt x="2991802" y="0"/>
                </a:lnTo>
                <a:lnTo>
                  <a:pt x="2991802" y="244239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19050" y="8033801"/>
            <a:ext cx="2760043" cy="2253199"/>
          </a:xfrm>
          <a:custGeom>
            <a:avLst/>
            <a:gdLst/>
            <a:ahLst/>
            <a:cxnLst/>
            <a:rect r="r" b="b" t="t" l="l"/>
            <a:pathLst>
              <a:path h="2253199" w="2760043">
                <a:moveTo>
                  <a:pt x="2760043" y="2253199"/>
                </a:moveTo>
                <a:lnTo>
                  <a:pt x="0" y="2253199"/>
                </a:lnTo>
                <a:lnTo>
                  <a:pt x="0" y="0"/>
                </a:lnTo>
                <a:lnTo>
                  <a:pt x="2760043" y="0"/>
                </a:lnTo>
                <a:lnTo>
                  <a:pt x="2760043" y="225319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72752" y="7136241"/>
            <a:ext cx="5359011" cy="89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</a:pPr>
            <a:r>
              <a:rPr lang="en-US" sz="287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Supervisor</a:t>
            </a:r>
          </a:p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b="true" sz="287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Dr. Anuradha Jayakody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72942" y="7136241"/>
            <a:ext cx="5749753" cy="89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</a:pPr>
            <a:r>
              <a:rPr lang="en-US" sz="287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Co - Supervisor</a:t>
            </a:r>
          </a:p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b="true" sz="287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Mrs. Buddhima Atthanayaka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810148" y="1835789"/>
            <a:ext cx="5129002" cy="5129002"/>
            <a:chOff x="0" y="0"/>
            <a:chExt cx="8916670" cy="89166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8903970" cy="8903970"/>
            </a:xfrm>
            <a:custGeom>
              <a:avLst/>
              <a:gdLst/>
              <a:ahLst/>
              <a:cxnLst/>
              <a:rect r="r" b="b" t="t" l="l"/>
              <a:pathLst>
                <a:path h="8903970" w="8903970">
                  <a:moveTo>
                    <a:pt x="4451350" y="8903970"/>
                  </a:moveTo>
                  <a:cubicBezTo>
                    <a:pt x="1997710" y="8903970"/>
                    <a:pt x="0" y="6906260"/>
                    <a:pt x="0" y="4451350"/>
                  </a:cubicBezTo>
                  <a:cubicBezTo>
                    <a:pt x="0" y="1996440"/>
                    <a:pt x="1997710" y="0"/>
                    <a:pt x="4451350" y="0"/>
                  </a:cubicBezTo>
                  <a:cubicBezTo>
                    <a:pt x="6904990" y="0"/>
                    <a:pt x="8903970" y="1997710"/>
                    <a:pt x="8903970" y="4451350"/>
                  </a:cubicBezTo>
                  <a:cubicBezTo>
                    <a:pt x="8903970" y="6904990"/>
                    <a:pt x="6906260" y="8903970"/>
                    <a:pt x="4451350" y="8903970"/>
                  </a:cubicBezTo>
                  <a:close/>
                  <a:moveTo>
                    <a:pt x="4451350" y="19050"/>
                  </a:moveTo>
                  <a:cubicBezTo>
                    <a:pt x="2007870" y="19050"/>
                    <a:pt x="19050" y="2007870"/>
                    <a:pt x="19050" y="4451350"/>
                  </a:cubicBezTo>
                  <a:cubicBezTo>
                    <a:pt x="19050" y="6894830"/>
                    <a:pt x="2007870" y="8883650"/>
                    <a:pt x="4451350" y="8883650"/>
                  </a:cubicBezTo>
                  <a:cubicBezTo>
                    <a:pt x="6894830" y="8883650"/>
                    <a:pt x="8883650" y="6894830"/>
                    <a:pt x="8883650" y="4451350"/>
                  </a:cubicBezTo>
                  <a:cubicBezTo>
                    <a:pt x="8883650" y="2007870"/>
                    <a:pt x="6896100" y="19050"/>
                    <a:pt x="4451350" y="190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54940" y="154940"/>
              <a:ext cx="8605520" cy="8605520"/>
            </a:xfrm>
            <a:custGeom>
              <a:avLst/>
              <a:gdLst/>
              <a:ahLst/>
              <a:cxnLst/>
              <a:rect r="r" b="b" t="t" l="l"/>
              <a:pathLst>
                <a:path h="8605520" w="8605520">
                  <a:moveTo>
                    <a:pt x="8605520" y="4302760"/>
                  </a:moveTo>
                  <a:cubicBezTo>
                    <a:pt x="8605520" y="6678930"/>
                    <a:pt x="6678930" y="8605520"/>
                    <a:pt x="4302760" y="8605520"/>
                  </a:cubicBezTo>
                  <a:cubicBezTo>
                    <a:pt x="1926590" y="8605520"/>
                    <a:pt x="0" y="6680200"/>
                    <a:pt x="0" y="4302760"/>
                  </a:cubicBezTo>
                  <a:cubicBezTo>
                    <a:pt x="0" y="1925320"/>
                    <a:pt x="1926590" y="0"/>
                    <a:pt x="4302760" y="0"/>
                  </a:cubicBezTo>
                  <a:cubicBezTo>
                    <a:pt x="6678930" y="0"/>
                    <a:pt x="8605520" y="1926590"/>
                    <a:pt x="8605520" y="4302760"/>
                  </a:cubicBezTo>
                  <a:close/>
                </a:path>
              </a:pathLst>
            </a:custGeom>
            <a:blipFill>
              <a:blip r:embed="rId8"/>
              <a:stretch>
                <a:fillRect l="0" t="0" r="0" b="-33495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087757" y="1835789"/>
            <a:ext cx="5129002" cy="5129002"/>
            <a:chOff x="0" y="0"/>
            <a:chExt cx="8916670" cy="89166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8903970" cy="8903970"/>
            </a:xfrm>
            <a:custGeom>
              <a:avLst/>
              <a:gdLst/>
              <a:ahLst/>
              <a:cxnLst/>
              <a:rect r="r" b="b" t="t" l="l"/>
              <a:pathLst>
                <a:path h="8903970" w="8903970">
                  <a:moveTo>
                    <a:pt x="4451350" y="8903970"/>
                  </a:moveTo>
                  <a:cubicBezTo>
                    <a:pt x="1997710" y="8903970"/>
                    <a:pt x="0" y="6906260"/>
                    <a:pt x="0" y="4451350"/>
                  </a:cubicBezTo>
                  <a:cubicBezTo>
                    <a:pt x="0" y="1996440"/>
                    <a:pt x="1997710" y="0"/>
                    <a:pt x="4451350" y="0"/>
                  </a:cubicBezTo>
                  <a:cubicBezTo>
                    <a:pt x="6904990" y="0"/>
                    <a:pt x="8903970" y="1997710"/>
                    <a:pt x="8903970" y="4451350"/>
                  </a:cubicBezTo>
                  <a:cubicBezTo>
                    <a:pt x="8903970" y="6904990"/>
                    <a:pt x="6906260" y="8903970"/>
                    <a:pt x="4451350" y="8903970"/>
                  </a:cubicBezTo>
                  <a:close/>
                  <a:moveTo>
                    <a:pt x="4451350" y="19050"/>
                  </a:moveTo>
                  <a:cubicBezTo>
                    <a:pt x="2007870" y="19050"/>
                    <a:pt x="19050" y="2007870"/>
                    <a:pt x="19050" y="4451350"/>
                  </a:cubicBezTo>
                  <a:cubicBezTo>
                    <a:pt x="19050" y="6894830"/>
                    <a:pt x="2007870" y="8883650"/>
                    <a:pt x="4451350" y="8883650"/>
                  </a:cubicBezTo>
                  <a:cubicBezTo>
                    <a:pt x="6894830" y="8883650"/>
                    <a:pt x="8883650" y="6894830"/>
                    <a:pt x="8883650" y="4451350"/>
                  </a:cubicBezTo>
                  <a:cubicBezTo>
                    <a:pt x="8883650" y="2007870"/>
                    <a:pt x="6896100" y="19050"/>
                    <a:pt x="4451350" y="190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54940" y="154940"/>
              <a:ext cx="8605520" cy="8605520"/>
            </a:xfrm>
            <a:custGeom>
              <a:avLst/>
              <a:gdLst/>
              <a:ahLst/>
              <a:cxnLst/>
              <a:rect r="r" b="b" t="t" l="l"/>
              <a:pathLst>
                <a:path h="8605520" w="8605520">
                  <a:moveTo>
                    <a:pt x="8605520" y="4302760"/>
                  </a:moveTo>
                  <a:cubicBezTo>
                    <a:pt x="8605520" y="6678930"/>
                    <a:pt x="6678930" y="8605520"/>
                    <a:pt x="4302760" y="8605520"/>
                  </a:cubicBezTo>
                  <a:cubicBezTo>
                    <a:pt x="1926590" y="8605520"/>
                    <a:pt x="0" y="6680200"/>
                    <a:pt x="0" y="4302760"/>
                  </a:cubicBezTo>
                  <a:cubicBezTo>
                    <a:pt x="0" y="1925320"/>
                    <a:pt x="1926590" y="0"/>
                    <a:pt x="4302760" y="0"/>
                  </a:cubicBezTo>
                  <a:cubicBezTo>
                    <a:pt x="6678930" y="0"/>
                    <a:pt x="8605520" y="1926590"/>
                    <a:pt x="8605520" y="430276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-34803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5873145" y="392951"/>
            <a:ext cx="6541710" cy="1242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8"/>
              </a:lnSpc>
              <a:spcBef>
                <a:spcPct val="0"/>
              </a:spcBef>
            </a:pPr>
            <a:r>
              <a:rPr lang="en-US" sz="73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SUPERVISORS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760901" y="7445881"/>
            <a:ext cx="2829805" cy="2152529"/>
          </a:xfrm>
          <a:custGeom>
            <a:avLst/>
            <a:gdLst/>
            <a:ahLst/>
            <a:cxnLst/>
            <a:rect r="r" b="b" t="t" l="l"/>
            <a:pathLst>
              <a:path h="2152529" w="2829805">
                <a:moveTo>
                  <a:pt x="0" y="0"/>
                </a:moveTo>
                <a:lnTo>
                  <a:pt x="2829805" y="0"/>
                </a:lnTo>
                <a:lnTo>
                  <a:pt x="2829805" y="2152529"/>
                </a:lnTo>
                <a:lnTo>
                  <a:pt x="0" y="21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48648" y="9785253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7297641"/>
            <a:ext cx="5249576" cy="3502899"/>
          </a:xfrm>
          <a:custGeom>
            <a:avLst/>
            <a:gdLst/>
            <a:ahLst/>
            <a:cxnLst/>
            <a:rect r="r" b="b" t="t" l="l"/>
            <a:pathLst>
              <a:path h="3502899" w="5249576">
                <a:moveTo>
                  <a:pt x="5249576" y="3502898"/>
                </a:moveTo>
                <a:lnTo>
                  <a:pt x="0" y="3502898"/>
                </a:lnTo>
                <a:lnTo>
                  <a:pt x="0" y="0"/>
                </a:lnTo>
                <a:lnTo>
                  <a:pt x="5249576" y="0"/>
                </a:lnTo>
                <a:lnTo>
                  <a:pt x="5249576" y="350289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475899"/>
            <a:ext cx="5664726" cy="4312272"/>
          </a:xfrm>
          <a:custGeom>
            <a:avLst/>
            <a:gdLst/>
            <a:ahLst/>
            <a:cxnLst/>
            <a:rect r="r" b="b" t="t" l="l"/>
            <a:pathLst>
              <a:path h="4312272" w="5664726">
                <a:moveTo>
                  <a:pt x="0" y="0"/>
                </a:moveTo>
                <a:lnTo>
                  <a:pt x="5664726" y="0"/>
                </a:lnTo>
                <a:lnTo>
                  <a:pt x="5664726" y="4312273"/>
                </a:lnTo>
                <a:lnTo>
                  <a:pt x="0" y="43122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550556" y="3540125"/>
            <a:ext cx="11388016" cy="1929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PM Pulse is an innovative project management tool designed to enhance project management efficiency by offering advanced features like risk detection, skill-based employee KPI generation, dynamic project navigation, and time forecasting.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93426" y="5939114"/>
            <a:ext cx="6965740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9"/>
              </a:lnSpc>
            </a:pP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PM Pulse is Important?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50556" y="2355681"/>
            <a:ext cx="6965740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9"/>
              </a:lnSpc>
            </a:pP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is PM Pulse?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50556" y="7211916"/>
            <a:ext cx="11388016" cy="1929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PM Pulse is crucial for project managers as it empowers them with advanced tools for proactive risk management and real-time project insights, ensuring that projects are delivered on time and aligned with organizational goals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05203" y="714375"/>
            <a:ext cx="7470441" cy="1242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8"/>
              </a:lnSpc>
              <a:spcBef>
                <a:spcPct val="0"/>
              </a:spcBef>
            </a:pPr>
            <a:r>
              <a:rPr lang="en-US" sz="73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INTRODUCTION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205017" y="8363473"/>
            <a:ext cx="2829805" cy="2152529"/>
          </a:xfrm>
          <a:custGeom>
            <a:avLst/>
            <a:gdLst/>
            <a:ahLst/>
            <a:cxnLst/>
            <a:rect r="r" b="b" t="t" l="l"/>
            <a:pathLst>
              <a:path h="2152529" w="2829805">
                <a:moveTo>
                  <a:pt x="0" y="0"/>
                </a:moveTo>
                <a:lnTo>
                  <a:pt x="2829805" y="0"/>
                </a:lnTo>
                <a:lnTo>
                  <a:pt x="2829805" y="2152529"/>
                </a:lnTo>
                <a:lnTo>
                  <a:pt x="0" y="21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171651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305D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75890" y="9634187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305D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563355" y="526357"/>
            <a:ext cx="940142" cy="1267348"/>
          </a:xfrm>
          <a:custGeom>
            <a:avLst/>
            <a:gdLst/>
            <a:ahLst/>
            <a:cxnLst/>
            <a:rect r="r" b="b" t="t" l="l"/>
            <a:pathLst>
              <a:path h="1267348" w="940142">
                <a:moveTo>
                  <a:pt x="0" y="0"/>
                </a:moveTo>
                <a:lnTo>
                  <a:pt x="940142" y="0"/>
                </a:lnTo>
                <a:lnTo>
                  <a:pt x="940142" y="1267349"/>
                </a:lnTo>
                <a:lnTo>
                  <a:pt x="0" y="1267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9810148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0" y="5657039"/>
                </a:moveTo>
                <a:lnTo>
                  <a:pt x="8477852" y="5657039"/>
                </a:lnTo>
                <a:lnTo>
                  <a:pt x="8477852" y="0"/>
                </a:lnTo>
                <a:lnTo>
                  <a:pt x="0" y="0"/>
                </a:lnTo>
                <a:lnTo>
                  <a:pt x="0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9050" y="7972020"/>
            <a:ext cx="2835722" cy="2314980"/>
          </a:xfrm>
          <a:custGeom>
            <a:avLst/>
            <a:gdLst/>
            <a:ahLst/>
            <a:cxnLst/>
            <a:rect r="r" b="b" t="t" l="l"/>
            <a:pathLst>
              <a:path h="2314980" w="2835722">
                <a:moveTo>
                  <a:pt x="2835722" y="2314980"/>
                </a:moveTo>
                <a:lnTo>
                  <a:pt x="0" y="2314980"/>
                </a:lnTo>
                <a:lnTo>
                  <a:pt x="0" y="0"/>
                </a:lnTo>
                <a:lnTo>
                  <a:pt x="2835722" y="0"/>
                </a:lnTo>
                <a:lnTo>
                  <a:pt x="2835722" y="231498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19050" y="5281639"/>
            <a:ext cx="6131288" cy="5005361"/>
          </a:xfrm>
          <a:custGeom>
            <a:avLst/>
            <a:gdLst/>
            <a:ahLst/>
            <a:cxnLst/>
            <a:rect r="r" b="b" t="t" l="l"/>
            <a:pathLst>
              <a:path h="5005361" w="6131288">
                <a:moveTo>
                  <a:pt x="6131288" y="5005361"/>
                </a:moveTo>
                <a:lnTo>
                  <a:pt x="0" y="5005361"/>
                </a:lnTo>
                <a:lnTo>
                  <a:pt x="0" y="0"/>
                </a:lnTo>
                <a:lnTo>
                  <a:pt x="6131288" y="0"/>
                </a:lnTo>
                <a:lnTo>
                  <a:pt x="6131288" y="500536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835728"/>
            <a:ext cx="16075427" cy="5041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6481" indent="-288240" lvl="1">
              <a:lnSpc>
                <a:spcPts val="4005"/>
              </a:lnSpc>
              <a:buFont typeface="Arial"/>
              <a:buChar char="•"/>
            </a:pPr>
            <a:r>
              <a:rPr lang="en-US" sz="267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is an integrated platform necessary for effective project management?</a:t>
            </a:r>
          </a:p>
          <a:p>
            <a:pPr algn="l">
              <a:lnSpc>
                <a:spcPts val="4005"/>
              </a:lnSpc>
            </a:pPr>
          </a:p>
          <a:p>
            <a:pPr algn="l" marL="576481" indent="-288240" lvl="1">
              <a:lnSpc>
                <a:spcPts val="4005"/>
              </a:lnSpc>
              <a:buFont typeface="Arial"/>
              <a:buChar char="•"/>
            </a:pPr>
            <a:r>
              <a:rPr lang="en-US" sz="267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does integrating advanced features like risk detection, skill-based KPI generation, and risk-adjusted time forecasting in  impact project management efficiency and project delivery timelines?</a:t>
            </a:r>
          </a:p>
          <a:p>
            <a:pPr algn="l">
              <a:lnSpc>
                <a:spcPts val="4005"/>
              </a:lnSpc>
            </a:pPr>
          </a:p>
          <a:p>
            <a:pPr algn="l" marL="576481" indent="-288240" lvl="1">
              <a:lnSpc>
                <a:spcPts val="4005"/>
              </a:lnSpc>
              <a:buFont typeface="Arial"/>
              <a:buChar char="•"/>
            </a:pPr>
            <a:r>
              <a:rPr lang="en-US" sz="267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is the effectiveness  in empowering project managers with proactive risk management and real-time insights, and how does this influence alignment with organizational goals?</a:t>
            </a:r>
          </a:p>
          <a:p>
            <a:pPr algn="l">
              <a:lnSpc>
                <a:spcPts val="4005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10365" y="16080"/>
            <a:ext cx="9638709" cy="1242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8"/>
              </a:lnSpc>
              <a:spcBef>
                <a:spcPct val="0"/>
              </a:spcBef>
            </a:pPr>
            <a:r>
              <a:rPr lang="en-US" sz="73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RESEARCH PROBLEM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16789" y="8134471"/>
            <a:ext cx="2829805" cy="2152529"/>
          </a:xfrm>
          <a:custGeom>
            <a:avLst/>
            <a:gdLst/>
            <a:ahLst/>
            <a:cxnLst/>
            <a:rect r="r" b="b" t="t" l="l"/>
            <a:pathLst>
              <a:path h="2152529" w="2829805">
                <a:moveTo>
                  <a:pt x="0" y="0"/>
                </a:moveTo>
                <a:lnTo>
                  <a:pt x="2829805" y="0"/>
                </a:lnTo>
                <a:lnTo>
                  <a:pt x="2829805" y="2152529"/>
                </a:lnTo>
                <a:lnTo>
                  <a:pt x="0" y="21525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321788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660436" y="5716663"/>
            <a:ext cx="2250335" cy="3141330"/>
          </a:xfrm>
          <a:custGeom>
            <a:avLst/>
            <a:gdLst/>
            <a:ahLst/>
            <a:cxnLst/>
            <a:rect r="r" b="b" t="t" l="l"/>
            <a:pathLst>
              <a:path h="3141330" w="2250335">
                <a:moveTo>
                  <a:pt x="0" y="0"/>
                </a:moveTo>
                <a:lnTo>
                  <a:pt x="2250335" y="0"/>
                </a:lnTo>
                <a:lnTo>
                  <a:pt x="2250335" y="3141330"/>
                </a:lnTo>
                <a:lnTo>
                  <a:pt x="0" y="31413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6412249"/>
            <a:ext cx="5797770" cy="3868693"/>
          </a:xfrm>
          <a:custGeom>
            <a:avLst/>
            <a:gdLst/>
            <a:ahLst/>
            <a:cxnLst/>
            <a:rect r="r" b="b" t="t" l="l"/>
            <a:pathLst>
              <a:path h="3868693" w="5797770">
                <a:moveTo>
                  <a:pt x="5797770" y="3868693"/>
                </a:moveTo>
                <a:lnTo>
                  <a:pt x="0" y="3868693"/>
                </a:lnTo>
                <a:lnTo>
                  <a:pt x="0" y="0"/>
                </a:lnTo>
                <a:lnTo>
                  <a:pt x="5797770" y="0"/>
                </a:lnTo>
                <a:lnTo>
                  <a:pt x="5797770" y="386869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6121" y="1635151"/>
            <a:ext cx="4061834" cy="5117271"/>
          </a:xfrm>
          <a:custGeom>
            <a:avLst/>
            <a:gdLst/>
            <a:ahLst/>
            <a:cxnLst/>
            <a:rect r="r" b="b" t="t" l="l"/>
            <a:pathLst>
              <a:path h="5117271" w="4061834">
                <a:moveTo>
                  <a:pt x="0" y="0"/>
                </a:moveTo>
                <a:lnTo>
                  <a:pt x="4061834" y="0"/>
                </a:lnTo>
                <a:lnTo>
                  <a:pt x="4061834" y="5117271"/>
                </a:lnTo>
                <a:lnTo>
                  <a:pt x="0" y="51172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56816" y="229006"/>
            <a:ext cx="2806228" cy="2159673"/>
          </a:xfrm>
          <a:custGeom>
            <a:avLst/>
            <a:gdLst/>
            <a:ahLst/>
            <a:cxnLst/>
            <a:rect r="r" b="b" t="t" l="l"/>
            <a:pathLst>
              <a:path h="2159673" w="2806228">
                <a:moveTo>
                  <a:pt x="0" y="0"/>
                </a:moveTo>
                <a:lnTo>
                  <a:pt x="2806228" y="0"/>
                </a:lnTo>
                <a:lnTo>
                  <a:pt x="2806228" y="2159673"/>
                </a:lnTo>
                <a:lnTo>
                  <a:pt x="0" y="21596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84922" y="8229760"/>
            <a:ext cx="2829805" cy="2152529"/>
          </a:xfrm>
          <a:custGeom>
            <a:avLst/>
            <a:gdLst/>
            <a:ahLst/>
            <a:cxnLst/>
            <a:rect r="r" b="b" t="t" l="l"/>
            <a:pathLst>
              <a:path h="2152529" w="2829805">
                <a:moveTo>
                  <a:pt x="0" y="0"/>
                </a:moveTo>
                <a:lnTo>
                  <a:pt x="2829804" y="0"/>
                </a:lnTo>
                <a:lnTo>
                  <a:pt x="2829804" y="2152529"/>
                </a:lnTo>
                <a:lnTo>
                  <a:pt x="0" y="21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45832" y="2838708"/>
            <a:ext cx="2246980" cy="2304792"/>
          </a:xfrm>
          <a:custGeom>
            <a:avLst/>
            <a:gdLst/>
            <a:ahLst/>
            <a:cxnLst/>
            <a:rect r="r" b="b" t="t" l="l"/>
            <a:pathLst>
              <a:path h="2304792" w="2246980">
                <a:moveTo>
                  <a:pt x="0" y="0"/>
                </a:moveTo>
                <a:lnTo>
                  <a:pt x="2246980" y="0"/>
                </a:lnTo>
                <a:lnTo>
                  <a:pt x="2246980" y="2304792"/>
                </a:lnTo>
                <a:lnTo>
                  <a:pt x="0" y="23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713071" y="620761"/>
            <a:ext cx="8861858" cy="1242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8"/>
              </a:lnSpc>
              <a:spcBef>
                <a:spcPct val="0"/>
              </a:spcBef>
            </a:pPr>
            <a:r>
              <a:rPr lang="en-US" sz="73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MAIN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13745" y="5139058"/>
            <a:ext cx="2348490" cy="465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en-US" sz="2685">
                <a:solidFill>
                  <a:srgbClr val="145DA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Objective 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943614" y="5791491"/>
            <a:ext cx="4161784" cy="34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b="true" sz="1973" spc="-39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Automatically team formation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50262" y="5139058"/>
            <a:ext cx="2348490" cy="465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en-US" sz="2685">
                <a:solidFill>
                  <a:srgbClr val="145DA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Objective 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601260" y="5722596"/>
            <a:ext cx="4161784" cy="69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b="true" sz="1973" spc="-39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Proactive Risk Management</a:t>
            </a:r>
          </a:p>
          <a:p>
            <a:pPr algn="ctr">
              <a:lnSpc>
                <a:spcPts val="276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4507907" y="5129670"/>
            <a:ext cx="2348490" cy="465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en-US" sz="2685">
                <a:solidFill>
                  <a:srgbClr val="145DA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Objective 03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86530" y="5766424"/>
            <a:ext cx="4161784" cy="69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b="true" sz="1973" spc="-39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Enhance Project Management Efficiency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171651" y="9615877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26900" y="9615877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4558662" y="2838708"/>
            <a:ext cx="2246980" cy="2304792"/>
          </a:xfrm>
          <a:custGeom>
            <a:avLst/>
            <a:gdLst/>
            <a:ahLst/>
            <a:cxnLst/>
            <a:rect r="r" b="b" t="t" l="l"/>
            <a:pathLst>
              <a:path h="2304792" w="2246980">
                <a:moveTo>
                  <a:pt x="0" y="0"/>
                </a:moveTo>
                <a:lnTo>
                  <a:pt x="2246980" y="0"/>
                </a:lnTo>
                <a:lnTo>
                  <a:pt x="2246980" y="2304792"/>
                </a:lnTo>
                <a:lnTo>
                  <a:pt x="0" y="23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850262" y="2838708"/>
            <a:ext cx="2246980" cy="2304792"/>
          </a:xfrm>
          <a:custGeom>
            <a:avLst/>
            <a:gdLst/>
            <a:ahLst/>
            <a:cxnLst/>
            <a:rect r="r" b="b" t="t" l="l"/>
            <a:pathLst>
              <a:path h="2304792" w="2246980">
                <a:moveTo>
                  <a:pt x="0" y="0"/>
                </a:moveTo>
                <a:lnTo>
                  <a:pt x="2246979" y="0"/>
                </a:lnTo>
                <a:lnTo>
                  <a:pt x="2246979" y="2304792"/>
                </a:lnTo>
                <a:lnTo>
                  <a:pt x="0" y="23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3264" y="1552902"/>
            <a:ext cx="10098953" cy="5873572"/>
          </a:xfrm>
          <a:custGeom>
            <a:avLst/>
            <a:gdLst/>
            <a:ahLst/>
            <a:cxnLst/>
            <a:rect r="r" b="b" t="t" l="l"/>
            <a:pathLst>
              <a:path h="5873572" w="10098953">
                <a:moveTo>
                  <a:pt x="0" y="0"/>
                </a:moveTo>
                <a:lnTo>
                  <a:pt x="10098953" y="0"/>
                </a:lnTo>
                <a:lnTo>
                  <a:pt x="10098953" y="5873572"/>
                </a:lnTo>
                <a:lnTo>
                  <a:pt x="0" y="58735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94" t="0" r="-1994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375214" y="6300409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11431" y="43954"/>
            <a:ext cx="12373288" cy="1127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8"/>
              </a:lnSpc>
              <a:spcBef>
                <a:spcPct val="0"/>
              </a:spcBef>
            </a:pPr>
            <a:r>
              <a:rPr lang="en-US" sz="662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SOLUTION ARCHITECTURE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47772" y="8096222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5"/>
                </a:lnTo>
                <a:lnTo>
                  <a:pt x="0" y="24196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171651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02638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052533" y="3207115"/>
            <a:ext cx="7055338" cy="290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Skill-based Employee KPI Generator</a:t>
            </a:r>
          </a:p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Risk Identification And mitigation</a:t>
            </a:r>
          </a:p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Dynamic Project Navigator</a:t>
            </a:r>
          </a:p>
          <a:p>
            <a:pPr algn="l" marL="561339" indent="-280669" lvl="1">
              <a:lnSpc>
                <a:spcPts val="389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Time Forecasting with SDLC analysis</a:t>
            </a:r>
          </a:p>
          <a:p>
            <a:pPr algn="l">
              <a:lnSpc>
                <a:spcPts val="3899"/>
              </a:lnSpc>
            </a:pPr>
          </a:p>
          <a:p>
            <a:pPr algn="l">
              <a:lnSpc>
                <a:spcPts val="389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393518"/>
            <a:ext cx="6545714" cy="4367776"/>
          </a:xfrm>
          <a:custGeom>
            <a:avLst/>
            <a:gdLst/>
            <a:ahLst/>
            <a:cxnLst/>
            <a:rect r="r" b="b" t="t" l="l"/>
            <a:pathLst>
              <a:path h="4367776" w="6545714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14036" y="942975"/>
            <a:ext cx="11659928" cy="77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SKILL-BASED EMPLOYEE KPI GENERATOR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22898" y="8096222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5"/>
                </a:lnTo>
                <a:lnTo>
                  <a:pt x="0" y="24196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171651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75759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97171"/>
            <a:ext cx="16230600" cy="4714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8272" indent="-299136" lvl="1">
              <a:lnSpc>
                <a:spcPts val="4156"/>
              </a:lnSpc>
              <a:buFont typeface="Arial"/>
              <a:buChar char="•"/>
            </a:pPr>
            <a:r>
              <a:rPr lang="en-US" sz="27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Automated systems generate team-specific, skills-based KPIs to monitor employee productivity and contribution, enabling precise tracking of performance tailored to experience and role.</a:t>
            </a:r>
          </a:p>
          <a:p>
            <a:pPr algn="l" marL="598272" indent="-299136" lvl="1">
              <a:lnSpc>
                <a:spcPts val="4156"/>
              </a:lnSpc>
              <a:buFont typeface="Arial"/>
              <a:buChar char="•"/>
            </a:pPr>
            <a:r>
              <a:rPr lang="en-US" sz="27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Analyze various skills and experience required for different roles</a:t>
            </a:r>
          </a:p>
          <a:p>
            <a:pPr algn="l" marL="598272" indent="-299136" lvl="1">
              <a:lnSpc>
                <a:spcPts val="4156"/>
              </a:lnSpc>
              <a:buFont typeface="Arial"/>
              <a:buChar char="•"/>
            </a:pPr>
            <a:r>
              <a:rPr lang="en-US" sz="27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 a user-friendly interface for entering employee details</a:t>
            </a:r>
          </a:p>
          <a:p>
            <a:pPr algn="l" marL="598272" indent="-299136" lvl="1">
              <a:lnSpc>
                <a:spcPts val="4156"/>
              </a:lnSpc>
              <a:buFont typeface="Arial"/>
              <a:buChar char="•"/>
            </a:pPr>
            <a:r>
              <a:rPr lang="en-US" sz="27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Generate customized KPI metrics and targets for each employee.</a:t>
            </a:r>
          </a:p>
          <a:p>
            <a:pPr algn="l" marL="598272" indent="-299136" lvl="1">
              <a:lnSpc>
                <a:spcPts val="4156"/>
              </a:lnSpc>
              <a:buFont typeface="Arial"/>
              <a:buChar char="•"/>
            </a:pPr>
            <a:r>
              <a:rPr lang="en-US" sz="277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separate weighted scoring table is created for each job role and a formula is created for it.</a:t>
            </a:r>
          </a:p>
          <a:p>
            <a:pPr algn="l">
              <a:lnSpc>
                <a:spcPts val="4156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749892"/>
            <a:ext cx="7569090" cy="5050648"/>
          </a:xfrm>
          <a:custGeom>
            <a:avLst/>
            <a:gdLst/>
            <a:ahLst/>
            <a:cxnLst/>
            <a:rect r="r" b="b" t="t" l="l"/>
            <a:pathLst>
              <a:path h="5050648" w="7569090">
                <a:moveTo>
                  <a:pt x="7569090" y="5050647"/>
                </a:moveTo>
                <a:lnTo>
                  <a:pt x="0" y="5050647"/>
                </a:lnTo>
                <a:lnTo>
                  <a:pt x="0" y="0"/>
                </a:lnTo>
                <a:lnTo>
                  <a:pt x="7569090" y="0"/>
                </a:lnTo>
                <a:lnTo>
                  <a:pt x="7569090" y="505064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61118" y="4876591"/>
            <a:ext cx="8698182" cy="4381709"/>
          </a:xfrm>
          <a:custGeom>
            <a:avLst/>
            <a:gdLst/>
            <a:ahLst/>
            <a:cxnLst/>
            <a:rect r="r" b="b" t="t" l="l"/>
            <a:pathLst>
              <a:path h="4381709" w="8698182">
                <a:moveTo>
                  <a:pt x="0" y="0"/>
                </a:moveTo>
                <a:lnTo>
                  <a:pt x="8698182" y="0"/>
                </a:lnTo>
                <a:lnTo>
                  <a:pt x="8698182" y="4381709"/>
                </a:lnTo>
                <a:lnTo>
                  <a:pt x="0" y="43817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87825" y="689367"/>
            <a:ext cx="1878280" cy="1751496"/>
          </a:xfrm>
          <a:custGeom>
            <a:avLst/>
            <a:gdLst/>
            <a:ahLst/>
            <a:cxnLst/>
            <a:rect r="r" b="b" t="t" l="l"/>
            <a:pathLst>
              <a:path h="1751496" w="1878280">
                <a:moveTo>
                  <a:pt x="0" y="0"/>
                </a:moveTo>
                <a:lnTo>
                  <a:pt x="1878280" y="0"/>
                </a:lnTo>
                <a:lnTo>
                  <a:pt x="1878280" y="1751496"/>
                </a:lnTo>
                <a:lnTo>
                  <a:pt x="0" y="1751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38675" y="94794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43367" y="2229751"/>
            <a:ext cx="8196106" cy="2618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9369" indent="-299684" lvl="1">
              <a:lnSpc>
                <a:spcPts val="4164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Backend completed</a:t>
            </a:r>
          </a:p>
          <a:p>
            <a:pPr algn="l" marL="599369" indent="-299684" lvl="1">
              <a:lnSpc>
                <a:spcPts val="4164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Gathering &amp; Dataset Creation</a:t>
            </a:r>
          </a:p>
          <a:p>
            <a:pPr algn="l" marL="599369" indent="-299684" lvl="1">
              <a:lnSpc>
                <a:spcPts val="4164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API Testing</a:t>
            </a:r>
          </a:p>
          <a:p>
            <a:pPr algn="l" marL="599369" indent="-299684" lvl="1">
              <a:lnSpc>
                <a:spcPts val="4164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Frontend Implementation</a:t>
            </a:r>
          </a:p>
          <a:p>
            <a:pPr algn="l" marL="599369" indent="-299684" lvl="1">
              <a:lnSpc>
                <a:spcPts val="4164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Web App Integration API Testing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20337" y="1448460"/>
            <a:ext cx="3710964" cy="749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5"/>
              </a:lnSpc>
            </a:pPr>
            <a:r>
              <a:rPr lang="en-US" b="true" sz="59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RESULTS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393518"/>
            <a:ext cx="6545714" cy="4367776"/>
          </a:xfrm>
          <a:custGeom>
            <a:avLst/>
            <a:gdLst/>
            <a:ahLst/>
            <a:cxnLst/>
            <a:rect r="r" b="b" t="t" l="l"/>
            <a:pathLst>
              <a:path h="4367776" w="6545714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24791" y="600076"/>
            <a:ext cx="11659928" cy="77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RISK IDENTIFICATION AND MITIGATION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22898" y="8096222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5"/>
                </a:lnTo>
                <a:lnTo>
                  <a:pt x="0" y="24196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171651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75759" y="9663174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95960" y="2270307"/>
            <a:ext cx="16333699" cy="4457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7" indent="-323848" lvl="1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After new projects are added, an XGBoost model assesses risk levels (Low, Medium, High) based on project characteristics, while a large language model identifies specific risks and provides targeted mitigation strategies.</a:t>
            </a:r>
          </a:p>
          <a:p>
            <a:pPr algn="l" marL="647697" indent="-323848" lvl="1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Accurately predict the risk level for each software project using a machine learning model</a:t>
            </a:r>
          </a:p>
          <a:p>
            <a:pPr algn="l" marL="647697" indent="-323848" lvl="1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 a user-friendly interface that presents risk reports and suggested mitigation strategies.</a:t>
            </a:r>
          </a:p>
          <a:p>
            <a:pPr algn="l" marL="647697" indent="-323848" lvl="1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Provide AI-driven mitigation strategies (using GPT4o model) to address identified risks and minimize their impact on project execution.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749892"/>
            <a:ext cx="7569090" cy="5050648"/>
          </a:xfrm>
          <a:custGeom>
            <a:avLst/>
            <a:gdLst/>
            <a:ahLst/>
            <a:cxnLst/>
            <a:rect r="r" b="b" t="t" l="l"/>
            <a:pathLst>
              <a:path h="5050648" w="7569090">
                <a:moveTo>
                  <a:pt x="7569090" y="5050647"/>
                </a:moveTo>
                <a:lnTo>
                  <a:pt x="0" y="5050647"/>
                </a:lnTo>
                <a:lnTo>
                  <a:pt x="0" y="0"/>
                </a:lnTo>
                <a:lnTo>
                  <a:pt x="7569090" y="0"/>
                </a:lnTo>
                <a:lnTo>
                  <a:pt x="7569090" y="505064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351780" y="9569835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Group ID: RP24_002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38675" y="94794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26655" y="1053117"/>
            <a:ext cx="7402969" cy="363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Backend completed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Set Gather From Kaggle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API Testing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Optimizing the created models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Frontend Implementation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Web App Integration API Testing</a:t>
            </a:r>
          </a:p>
          <a:p>
            <a:pPr algn="l">
              <a:lnSpc>
                <a:spcPts val="4199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84231" y="4909231"/>
            <a:ext cx="6067005" cy="4598773"/>
          </a:xfrm>
          <a:custGeom>
            <a:avLst/>
            <a:gdLst/>
            <a:ahLst/>
            <a:cxnLst/>
            <a:rect r="r" b="b" t="t" l="l"/>
            <a:pathLst>
              <a:path h="4598773" w="6067005">
                <a:moveTo>
                  <a:pt x="0" y="0"/>
                </a:moveTo>
                <a:lnTo>
                  <a:pt x="6067005" y="0"/>
                </a:lnTo>
                <a:lnTo>
                  <a:pt x="6067005" y="4598773"/>
                </a:lnTo>
                <a:lnTo>
                  <a:pt x="0" y="45987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144000" y="7228951"/>
            <a:ext cx="8697992" cy="1504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3"/>
              </a:lnSpc>
            </a:pPr>
            <a:r>
              <a:rPr lang="en-US" sz="201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XGBoost Classifier predicts project risk levels with 97.7% accuracy, correctly identifying most low, medium, and high-risk projects. The model shows strong performance with minimal misclassifications, ensuring reliable risk assessment for software projects.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502079" y="279394"/>
            <a:ext cx="16356798" cy="749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5"/>
              </a:lnSpc>
            </a:pPr>
            <a:r>
              <a:rPr lang="en-US" b="true" sz="59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RESULTS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587825" y="689367"/>
            <a:ext cx="1878280" cy="1751496"/>
          </a:xfrm>
          <a:custGeom>
            <a:avLst/>
            <a:gdLst/>
            <a:ahLst/>
            <a:cxnLst/>
            <a:rect r="r" b="b" t="t" l="l"/>
            <a:pathLst>
              <a:path h="1751496" w="1878280">
                <a:moveTo>
                  <a:pt x="0" y="0"/>
                </a:moveTo>
                <a:lnTo>
                  <a:pt x="1878280" y="0"/>
                </a:lnTo>
                <a:lnTo>
                  <a:pt x="1878280" y="1751496"/>
                </a:lnTo>
                <a:lnTo>
                  <a:pt x="0" y="1751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393518"/>
            <a:ext cx="6545714" cy="4367776"/>
          </a:xfrm>
          <a:custGeom>
            <a:avLst/>
            <a:gdLst/>
            <a:ahLst/>
            <a:cxnLst/>
            <a:rect r="r" b="b" t="t" l="l"/>
            <a:pathLst>
              <a:path h="4367776" w="6545714">
                <a:moveTo>
                  <a:pt x="6545714" y="0"/>
                </a:moveTo>
                <a:lnTo>
                  <a:pt x="0" y="0"/>
                </a:lnTo>
                <a:lnTo>
                  <a:pt x="0" y="4367777"/>
                </a:lnTo>
                <a:lnTo>
                  <a:pt x="6545714" y="4367777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74481" y="1208975"/>
            <a:ext cx="16356798" cy="1454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5"/>
              </a:lnSpc>
            </a:pPr>
            <a:r>
              <a:rPr lang="en-US" b="true" sz="59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DYNAMIC PROJECT NAVIGATOR</a:t>
            </a:r>
          </a:p>
          <a:p>
            <a:pPr algn="just">
              <a:lnSpc>
                <a:spcPts val="5605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1052880" y="9673502"/>
            <a:ext cx="5358905" cy="44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Group ID: RP24_002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77153" y="3216629"/>
            <a:ext cx="16082147" cy="4684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This component aims to project categorization based on properties like type, scope, domain. It will map projects to key performance indicators and also the best team assign the automatically.</a:t>
            </a:r>
          </a:p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Automated Team Formation and Project Complexity Categorization are the main goals in this component.</a:t>
            </a:r>
          </a:p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Team Formation Algorithm,Random Forest Model Training are the methodologies that used in here.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26655" y="1244007"/>
            <a:ext cx="8118197" cy="3112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Backend completed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Gathering &amp; Dataset Creation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API Testing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Optimizing the created data models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Frontend Implementation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Web App Integration API Testing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10824" y="9773343"/>
            <a:ext cx="5358905" cy="44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Group ID: RP24_002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30450" y="430313"/>
            <a:ext cx="16356798" cy="749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5"/>
              </a:lnSpc>
            </a:pPr>
            <a:r>
              <a:rPr lang="en-US" b="true" sz="59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RESULTS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177091" y="5318934"/>
            <a:ext cx="6300761" cy="4463933"/>
          </a:xfrm>
          <a:custGeom>
            <a:avLst/>
            <a:gdLst/>
            <a:ahLst/>
            <a:cxnLst/>
            <a:rect r="r" b="b" t="t" l="l"/>
            <a:pathLst>
              <a:path h="4463933" w="6300761">
                <a:moveTo>
                  <a:pt x="0" y="0"/>
                </a:moveTo>
                <a:lnTo>
                  <a:pt x="6300761" y="0"/>
                </a:lnTo>
                <a:lnTo>
                  <a:pt x="6300761" y="4463934"/>
                </a:lnTo>
                <a:lnTo>
                  <a:pt x="0" y="44639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766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354538" y="7602622"/>
            <a:ext cx="8438306" cy="878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1"/>
              </a:lnSpc>
              <a:spcBef>
                <a:spcPct val="0"/>
              </a:spcBef>
            </a:pPr>
            <a:r>
              <a:rPr lang="en-US" sz="27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Confusion Matrix - Visual Representation of the Model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587825" y="689367"/>
            <a:ext cx="1878280" cy="1751496"/>
          </a:xfrm>
          <a:custGeom>
            <a:avLst/>
            <a:gdLst/>
            <a:ahLst/>
            <a:cxnLst/>
            <a:rect r="r" b="b" t="t" l="l"/>
            <a:pathLst>
              <a:path h="1751496" w="1878280">
                <a:moveTo>
                  <a:pt x="0" y="0"/>
                </a:moveTo>
                <a:lnTo>
                  <a:pt x="1878280" y="0"/>
                </a:lnTo>
                <a:lnTo>
                  <a:pt x="1878280" y="1751496"/>
                </a:lnTo>
                <a:lnTo>
                  <a:pt x="0" y="1751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393518"/>
            <a:ext cx="5604331" cy="3739617"/>
          </a:xfrm>
          <a:custGeom>
            <a:avLst/>
            <a:gdLst/>
            <a:ahLst/>
            <a:cxnLst/>
            <a:rect r="r" b="b" t="t" l="l"/>
            <a:pathLst>
              <a:path h="3739617" w="5604331">
                <a:moveTo>
                  <a:pt x="5604331" y="0"/>
                </a:moveTo>
                <a:lnTo>
                  <a:pt x="0" y="0"/>
                </a:lnTo>
                <a:lnTo>
                  <a:pt x="0" y="3739618"/>
                </a:lnTo>
                <a:lnTo>
                  <a:pt x="5604331" y="3739618"/>
                </a:lnTo>
                <a:lnTo>
                  <a:pt x="56043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884719" y="8325049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6142295" y="8535324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06432" y="8201360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38061" y="891944"/>
            <a:ext cx="14211879" cy="1454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5"/>
              </a:lnSpc>
            </a:pPr>
            <a:r>
              <a:rPr lang="en-US" b="true" sz="59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TIME FORECASTING WITH SDLC ANALYSIS</a:t>
            </a:r>
          </a:p>
          <a:p>
            <a:pPr algn="just">
              <a:lnSpc>
                <a:spcPts val="5605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525814" y="9614039"/>
            <a:ext cx="5358905" cy="440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b="true" sz="2879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Group ID: RP24_002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505491"/>
            <a:ext cx="16230600" cy="423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2302" indent="-306151" lvl="1">
              <a:lnSpc>
                <a:spcPts val="4254"/>
              </a:lnSpc>
              <a:buFont typeface="Arial"/>
              <a:buChar char="•"/>
            </a:pPr>
            <a:r>
              <a:rPr lang="en-US" sz="283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Developed with machine learning and risk management, provides accurate SDLC-based time estimates for complex projects, enhancing planning and decision-making across E-commerce, Health, and Education sectors.</a:t>
            </a:r>
          </a:p>
          <a:p>
            <a:pPr algn="l" marL="612302" indent="-306151" lvl="1">
              <a:lnSpc>
                <a:spcPts val="4254"/>
              </a:lnSpc>
              <a:buFont typeface="Arial"/>
              <a:buChar char="•"/>
            </a:pPr>
            <a:r>
              <a:rPr lang="en-US" sz="283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Calculate project time duration using machine learning techniques..</a:t>
            </a:r>
          </a:p>
          <a:p>
            <a:pPr algn="l" marL="612302" indent="-306151" lvl="1">
              <a:lnSpc>
                <a:spcPts val="4254"/>
              </a:lnSpc>
              <a:buFont typeface="Arial"/>
              <a:buChar char="•"/>
            </a:pPr>
            <a:r>
              <a:rPr lang="en-US" sz="283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Provide actionable insights for project managers to enhance decision-making, planning, and resource allocation.</a:t>
            </a:r>
          </a:p>
          <a:p>
            <a:pPr algn="l" marL="612302" indent="-306151" lvl="1">
              <a:lnSpc>
                <a:spcPts val="4254"/>
              </a:lnSpc>
              <a:buFont typeface="Arial"/>
              <a:buChar char="•"/>
            </a:pPr>
            <a:r>
              <a:rPr lang="en-US" sz="283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Provides risk mitigation adjusted results results.</a:t>
            </a:r>
          </a:p>
          <a:p>
            <a:pPr algn="l">
              <a:lnSpc>
                <a:spcPts val="4254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06432" y="8305432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74481" y="349779"/>
            <a:ext cx="3425070" cy="826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17"/>
              </a:lnSpc>
            </a:pPr>
            <a:r>
              <a:rPr lang="en-US" b="true" sz="643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RESULTS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84024" y="1665951"/>
            <a:ext cx="9596027" cy="1061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•Backend completed in Time duration prediction.</a:t>
            </a:r>
          </a:p>
          <a:p>
            <a:pPr algn="l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•Frontend for time duration prediction.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95333" y="9579917"/>
            <a:ext cx="5358905" cy="440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b="true" sz="2879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Group ID: RP24_002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97232" y="3829016"/>
            <a:ext cx="9648055" cy="5059471"/>
          </a:xfrm>
          <a:custGeom>
            <a:avLst/>
            <a:gdLst/>
            <a:ahLst/>
            <a:cxnLst/>
            <a:rect r="r" b="b" t="t" l="l"/>
            <a:pathLst>
              <a:path h="5059471" w="9648055">
                <a:moveTo>
                  <a:pt x="0" y="0"/>
                </a:moveTo>
                <a:lnTo>
                  <a:pt x="9648055" y="0"/>
                </a:lnTo>
                <a:lnTo>
                  <a:pt x="9648055" y="5059471"/>
                </a:lnTo>
                <a:lnTo>
                  <a:pt x="0" y="50594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094" t="-486" r="-5883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80051" y="90080"/>
            <a:ext cx="7249862" cy="4129099"/>
          </a:xfrm>
          <a:custGeom>
            <a:avLst/>
            <a:gdLst/>
            <a:ahLst/>
            <a:cxnLst/>
            <a:rect r="r" b="b" t="t" l="l"/>
            <a:pathLst>
              <a:path h="4129099" w="7249862">
                <a:moveTo>
                  <a:pt x="0" y="0"/>
                </a:moveTo>
                <a:lnTo>
                  <a:pt x="7249862" y="0"/>
                </a:lnTo>
                <a:lnTo>
                  <a:pt x="7249862" y="4129099"/>
                </a:lnTo>
                <a:lnTo>
                  <a:pt x="0" y="41290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227" t="-435" r="0" b="-43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80051" y="4919353"/>
            <a:ext cx="6768903" cy="3579752"/>
          </a:xfrm>
          <a:custGeom>
            <a:avLst/>
            <a:gdLst/>
            <a:ahLst/>
            <a:cxnLst/>
            <a:rect r="r" b="b" t="t" l="l"/>
            <a:pathLst>
              <a:path h="3579752" w="6768903">
                <a:moveTo>
                  <a:pt x="0" y="0"/>
                </a:moveTo>
                <a:lnTo>
                  <a:pt x="6768904" y="0"/>
                </a:lnTo>
                <a:lnTo>
                  <a:pt x="6768904" y="3579752"/>
                </a:lnTo>
                <a:lnTo>
                  <a:pt x="0" y="35797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30" t="-7055" r="0" b="-570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785326" y="340741"/>
            <a:ext cx="1147661" cy="1070194"/>
          </a:xfrm>
          <a:custGeom>
            <a:avLst/>
            <a:gdLst/>
            <a:ahLst/>
            <a:cxnLst/>
            <a:rect r="r" b="b" t="t" l="l"/>
            <a:pathLst>
              <a:path h="1070194" w="1147661">
                <a:moveTo>
                  <a:pt x="0" y="0"/>
                </a:moveTo>
                <a:lnTo>
                  <a:pt x="1147661" y="0"/>
                </a:lnTo>
                <a:lnTo>
                  <a:pt x="1147661" y="1070194"/>
                </a:lnTo>
                <a:lnTo>
                  <a:pt x="0" y="10701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6940509"/>
            <a:ext cx="5784787" cy="3860031"/>
          </a:xfrm>
          <a:custGeom>
            <a:avLst/>
            <a:gdLst/>
            <a:ahLst/>
            <a:cxnLst/>
            <a:rect r="r" b="b" t="t" l="l"/>
            <a:pathLst>
              <a:path h="3860031" w="5784787">
                <a:moveTo>
                  <a:pt x="5784787" y="3860030"/>
                </a:moveTo>
                <a:lnTo>
                  <a:pt x="0" y="3860030"/>
                </a:lnTo>
                <a:lnTo>
                  <a:pt x="0" y="0"/>
                </a:lnTo>
                <a:lnTo>
                  <a:pt x="5784787" y="0"/>
                </a:lnTo>
                <a:lnTo>
                  <a:pt x="5784787" y="386003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06432" y="8201360"/>
            <a:ext cx="3180913" cy="2419604"/>
          </a:xfrm>
          <a:custGeom>
            <a:avLst/>
            <a:gdLst/>
            <a:ahLst/>
            <a:cxnLst/>
            <a:rect r="r" b="b" t="t" l="l"/>
            <a:pathLst>
              <a:path h="2419604" w="3180913">
                <a:moveTo>
                  <a:pt x="0" y="0"/>
                </a:moveTo>
                <a:lnTo>
                  <a:pt x="3180913" y="0"/>
                </a:lnTo>
                <a:lnTo>
                  <a:pt x="3180913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40955" y="759560"/>
            <a:ext cx="1256549" cy="1409083"/>
          </a:xfrm>
          <a:custGeom>
            <a:avLst/>
            <a:gdLst/>
            <a:ahLst/>
            <a:cxnLst/>
            <a:rect r="r" b="b" t="t" l="l"/>
            <a:pathLst>
              <a:path h="1409083" w="1256549">
                <a:moveTo>
                  <a:pt x="0" y="0"/>
                </a:moveTo>
                <a:lnTo>
                  <a:pt x="1256549" y="0"/>
                </a:lnTo>
                <a:lnTo>
                  <a:pt x="1256549" y="1409083"/>
                </a:lnTo>
                <a:lnTo>
                  <a:pt x="0" y="14090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2607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79930" y="2586890"/>
            <a:ext cx="14120584" cy="5614471"/>
          </a:xfrm>
          <a:custGeom>
            <a:avLst/>
            <a:gdLst/>
            <a:ahLst/>
            <a:cxnLst/>
            <a:rect r="r" b="b" t="t" l="l"/>
            <a:pathLst>
              <a:path h="5614471" w="14120584">
                <a:moveTo>
                  <a:pt x="0" y="0"/>
                </a:moveTo>
                <a:lnTo>
                  <a:pt x="14120584" y="0"/>
                </a:lnTo>
                <a:lnTo>
                  <a:pt x="14120584" y="5614470"/>
                </a:lnTo>
                <a:lnTo>
                  <a:pt x="0" y="5614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0" r="0" b="-1758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28024" y="448800"/>
            <a:ext cx="14531276" cy="1997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b="true" sz="80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USER ACCEPTANCE TESTING FEEDBACK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582245" y="9471159"/>
            <a:ext cx="5358905" cy="440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b="true" sz="2879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Group ID: RP24_002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6663995"/>
            <a:ext cx="6199180" cy="4136544"/>
          </a:xfrm>
          <a:custGeom>
            <a:avLst/>
            <a:gdLst/>
            <a:ahLst/>
            <a:cxnLst/>
            <a:rect r="r" b="b" t="t" l="l"/>
            <a:pathLst>
              <a:path h="4136544" w="6199180">
                <a:moveTo>
                  <a:pt x="6199180" y="4136544"/>
                </a:moveTo>
                <a:lnTo>
                  <a:pt x="0" y="4136544"/>
                </a:lnTo>
                <a:lnTo>
                  <a:pt x="0" y="0"/>
                </a:lnTo>
                <a:lnTo>
                  <a:pt x="6199180" y="0"/>
                </a:lnTo>
                <a:lnTo>
                  <a:pt x="6199180" y="413654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33206" y="1636713"/>
            <a:ext cx="7621587" cy="7621587"/>
          </a:xfrm>
          <a:custGeom>
            <a:avLst/>
            <a:gdLst/>
            <a:ahLst/>
            <a:cxnLst/>
            <a:rect r="r" b="b" t="t" l="l"/>
            <a:pathLst>
              <a:path h="7621587" w="7621587">
                <a:moveTo>
                  <a:pt x="0" y="0"/>
                </a:moveTo>
                <a:lnTo>
                  <a:pt x="7621588" y="0"/>
                </a:lnTo>
                <a:lnTo>
                  <a:pt x="7621588" y="7621587"/>
                </a:lnTo>
                <a:lnTo>
                  <a:pt x="0" y="76215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539804" y="601662"/>
            <a:ext cx="9945690" cy="1035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b="true" sz="80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BRANDING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574065" y="9571000"/>
            <a:ext cx="5358905" cy="44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Group ID: RP24_002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5143500"/>
            <a:ext cx="8477852" cy="5657039"/>
          </a:xfrm>
          <a:custGeom>
            <a:avLst/>
            <a:gdLst/>
            <a:ahLst/>
            <a:cxnLst/>
            <a:rect r="r" b="b" t="t" l="l"/>
            <a:pathLst>
              <a:path h="5657039" w="8477852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9050" y="0"/>
            <a:ext cx="2403281" cy="1961951"/>
          </a:xfrm>
          <a:custGeom>
            <a:avLst/>
            <a:gdLst/>
            <a:ahLst/>
            <a:cxnLst/>
            <a:rect r="r" b="b" t="t" l="l"/>
            <a:pathLst>
              <a:path h="1961951" w="240328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9050" y="0"/>
            <a:ext cx="2145705" cy="1751676"/>
          </a:xfrm>
          <a:custGeom>
            <a:avLst/>
            <a:gdLst/>
            <a:ahLst/>
            <a:cxnLst/>
            <a:rect r="r" b="b" t="t" l="l"/>
            <a:pathLst>
              <a:path h="1751676" w="2145705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1764" y="1961951"/>
            <a:ext cx="13624471" cy="7463731"/>
          </a:xfrm>
          <a:custGeom>
            <a:avLst/>
            <a:gdLst/>
            <a:ahLst/>
            <a:cxnLst/>
            <a:rect r="r" b="b" t="t" l="l"/>
            <a:pathLst>
              <a:path h="7463731" w="13624471">
                <a:moveTo>
                  <a:pt x="0" y="0"/>
                </a:moveTo>
                <a:lnTo>
                  <a:pt x="13624472" y="0"/>
                </a:lnTo>
                <a:lnTo>
                  <a:pt x="13624472" y="7463731"/>
                </a:lnTo>
                <a:lnTo>
                  <a:pt x="0" y="74637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05007" y="553938"/>
            <a:ext cx="9945690" cy="1035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b="true" sz="80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BUSINESS PLAN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726465" y="9723400"/>
            <a:ext cx="5358905" cy="44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Group ID: RP24_002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24127" y="3661947"/>
            <a:ext cx="6148326" cy="5249133"/>
          </a:xfrm>
          <a:custGeom>
            <a:avLst/>
            <a:gdLst/>
            <a:ahLst/>
            <a:cxnLst/>
            <a:rect r="r" b="b" t="t" l="l"/>
            <a:pathLst>
              <a:path h="5249133" w="6148326">
                <a:moveTo>
                  <a:pt x="0" y="0"/>
                </a:moveTo>
                <a:lnTo>
                  <a:pt x="6148326" y="0"/>
                </a:lnTo>
                <a:lnTo>
                  <a:pt x="6148326" y="5249133"/>
                </a:lnTo>
                <a:lnTo>
                  <a:pt x="0" y="5249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69366" y="2219736"/>
            <a:ext cx="11149268" cy="1035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b="true" sz="800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THANK YOU 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213278" y="-903658"/>
            <a:ext cx="5074722" cy="3386224"/>
          </a:xfrm>
          <a:custGeom>
            <a:avLst/>
            <a:gdLst/>
            <a:ahLst/>
            <a:cxnLst/>
            <a:rect r="r" b="b" t="t" l="l"/>
            <a:pathLst>
              <a:path h="3386224" w="5074722">
                <a:moveTo>
                  <a:pt x="0" y="0"/>
                </a:moveTo>
                <a:lnTo>
                  <a:pt x="5074722" y="0"/>
                </a:lnTo>
                <a:lnTo>
                  <a:pt x="5074722" y="3386223"/>
                </a:lnTo>
                <a:lnTo>
                  <a:pt x="0" y="33862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0" y="-1393518"/>
            <a:ext cx="8550507" cy="5705520"/>
          </a:xfrm>
          <a:custGeom>
            <a:avLst/>
            <a:gdLst/>
            <a:ahLst/>
            <a:cxnLst/>
            <a:rect r="r" b="b" t="t" l="l"/>
            <a:pathLst>
              <a:path h="5705520" w="8550507">
                <a:moveTo>
                  <a:pt x="8550507" y="0"/>
                </a:moveTo>
                <a:lnTo>
                  <a:pt x="0" y="0"/>
                </a:lnTo>
                <a:lnTo>
                  <a:pt x="0" y="5705520"/>
                </a:lnTo>
                <a:lnTo>
                  <a:pt x="8550507" y="5705520"/>
                </a:lnTo>
                <a:lnTo>
                  <a:pt x="855050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29095" y="9450127"/>
            <a:ext cx="5358905" cy="447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Group ID: RP24_002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47772" y="8500182"/>
            <a:ext cx="2649850" cy="2015644"/>
          </a:xfrm>
          <a:custGeom>
            <a:avLst/>
            <a:gdLst/>
            <a:ahLst/>
            <a:cxnLst/>
            <a:rect r="r" b="b" t="t" l="l"/>
            <a:pathLst>
              <a:path h="2015644" w="2649850">
                <a:moveTo>
                  <a:pt x="0" y="0"/>
                </a:moveTo>
                <a:lnTo>
                  <a:pt x="2649851" y="0"/>
                </a:lnTo>
                <a:lnTo>
                  <a:pt x="2649851" y="2015645"/>
                </a:lnTo>
                <a:lnTo>
                  <a:pt x="0" y="2015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491075" y="9631829"/>
            <a:ext cx="3936220" cy="4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3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DAGO-SndYaY</dc:identifier>
  <dcterms:modified xsi:type="dcterms:W3CDTF">2011-08-01T06:04:30Z</dcterms:modified>
  <cp:revision>1</cp:revision>
  <dc:title>Blue Illustrative Employee Training Presentation</dc:title>
</cp:coreProperties>
</file>